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95" r:id="rId3"/>
    <p:sldId id="298" r:id="rId4"/>
    <p:sldId id="345" r:id="rId5"/>
    <p:sldId id="296" r:id="rId6"/>
    <p:sldId id="346" r:id="rId7"/>
    <p:sldId id="347" r:id="rId8"/>
    <p:sldId id="348" r:id="rId9"/>
    <p:sldId id="355" r:id="rId10"/>
    <p:sldId id="349" r:id="rId11"/>
    <p:sldId id="350" r:id="rId12"/>
    <p:sldId id="351" r:id="rId13"/>
    <p:sldId id="352" r:id="rId14"/>
    <p:sldId id="353" r:id="rId15"/>
    <p:sldId id="354" r:id="rId16"/>
    <p:sldId id="356" r:id="rId17"/>
    <p:sldId id="385" r:id="rId18"/>
    <p:sldId id="386" r:id="rId19"/>
    <p:sldId id="387" r:id="rId20"/>
    <p:sldId id="388" r:id="rId21"/>
    <p:sldId id="389" r:id="rId22"/>
    <p:sldId id="390" r:id="rId23"/>
    <p:sldId id="372" r:id="rId24"/>
    <p:sldId id="373" r:id="rId25"/>
    <p:sldId id="391" r:id="rId26"/>
    <p:sldId id="392" r:id="rId27"/>
    <p:sldId id="39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98" r:id="rId38"/>
    <p:sldId id="409" r:id="rId39"/>
    <p:sldId id="408" r:id="rId40"/>
    <p:sldId id="34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8" y="14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E2003-6798-44DC-A4ED-24FD10A157D5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BEA06-86AA-467E-B27B-BE556257AF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03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6C2890-0D7A-4A34-BEFD-47309CEF42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6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4FA12E52-3B1D-4680-820C-4EB06AC8DE27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12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5575" y="401638"/>
            <a:ext cx="10172700" cy="572293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47108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570F08C-A929-4DA1-8F1F-7A75B45B0A8D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13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5575" y="401638"/>
            <a:ext cx="10172700" cy="572293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743600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B3902A7-A6B3-4A3C-BDC7-56D9F250E58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14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5575" y="401638"/>
            <a:ext cx="10172700" cy="572293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973635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8A4BF03-0F59-41BC-96CC-716FD5C03048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15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5575" y="401638"/>
            <a:ext cx="10172700" cy="572293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793512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8A4BF03-0F59-41BC-96CC-716FD5C03048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16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5575" y="401638"/>
            <a:ext cx="10172700" cy="572293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092463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1EC767-435B-4FAA-B870-FC198DBF51CB}" type="slidenum">
              <a:rPr lang="en-US" smtClean="0">
                <a:latin typeface="Arial" pitchFamily="34" charset="0"/>
              </a:rPr>
              <a:pPr/>
              <a:t>17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507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DC06759-B181-4992-9306-57C61C412ABC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18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3988" y="401638"/>
            <a:ext cx="10174288" cy="5724525"/>
          </a:xfrm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7463"/>
            <a:ext cx="5620173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12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35F2A0E-0DE0-4E94-99BF-0028BB208054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19</a:t>
            </a:fld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3988" y="401638"/>
            <a:ext cx="10174288" cy="5724525"/>
          </a:xfrm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7463"/>
            <a:ext cx="5620173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771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120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232E209-CDD7-4D98-B7D1-4712DE66494F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21</a:t>
            </a:fld>
            <a:endParaRPr lang="en-US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41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91DB5C-2048-47F1-A00F-E6FE4A9C9F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9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CA17C-70F2-4603-948F-FF49BAC8A6FD}" type="slidenum">
              <a:rPr lang="en-US" smtClean="0">
                <a:latin typeface="Arial" pitchFamily="34" charset="0"/>
              </a:rPr>
              <a:pPr/>
              <a:t>22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9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DE49D-63F9-47A7-9F71-35187AB892C5}" type="slidenum">
              <a:rPr lang="en-US" b="1" smtClean="0">
                <a:solidFill>
                  <a:srgbClr val="000000"/>
                </a:solidFill>
                <a:latin typeface="Arial" pitchFamily="34" charset="0"/>
              </a:rPr>
              <a:pPr/>
              <a:t>25</a:t>
            </a:fld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33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1D25F-A7DB-4C18-9E19-03EFDA3BA889}" type="slidenum">
              <a:rPr lang="en-US" smtClean="0">
                <a:latin typeface="Arial" pitchFamily="34" charset="0"/>
              </a:rPr>
              <a:pPr/>
              <a:t>26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922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74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>
              <a:lnSpc>
                <a:spcPct val="80000"/>
              </a:lnSpc>
              <a:defRPr/>
            </a:pPr>
            <a:endParaRPr lang="en-US" sz="1900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DC88C-B9CD-4762-82D7-B224F6D6BCE3}" type="slidenum">
              <a:rPr lang="en-US" smtClean="0">
                <a:latin typeface="Arial" pitchFamily="34" charset="0"/>
              </a:rPr>
              <a:pPr/>
              <a:t>37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758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BA4529-5F9A-4C5D-ABC6-8F9F4FB8825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15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EEF97FF-8810-4BF6-9349-B2743B8CC9BD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6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28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757EFA0-F24A-405F-AD00-7221204F7F2F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52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DF782F5-7CC1-4CDB-A8E7-DF7321F629EB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8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6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F7B934C-315C-404F-AF03-5BF69706FA20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10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5575" y="401638"/>
            <a:ext cx="10172700" cy="5722937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099721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F00F7D9-8275-4553-9CA8-68FA933D7C9D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11</a:t>
            </a:fld>
            <a:endParaRPr lang="en-US" sz="12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425575" y="401638"/>
            <a:ext cx="10172700" cy="572293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33320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239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44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267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FA247-5E83-4477-86C5-BD76B2F0E7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70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597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78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670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513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996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42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350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861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E257-942A-4EA0-83A7-10F4C33E4C1D}" type="datetimeFigureOut">
              <a:rPr lang="en-AU" smtClean="0"/>
              <a:t>28/07/2021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311CD-71A1-461C-9FA8-FDD0806A675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42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7.xml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2.bin"/><Relationship Id="rId4" Type="http://schemas.openxmlformats.org/officeDocument/2006/relationships/tags" Target="../tags/tag18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5" Type="http://schemas.openxmlformats.org/officeDocument/2006/relationships/image" Target="../media/image5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emf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wmf"/><Relationship Id="rId11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en.wikipedia.org/wiki/Convolution_theor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2812ICT Perceptual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9908"/>
            <a:ext cx="9144000" cy="1307892"/>
          </a:xfrm>
        </p:spPr>
        <p:txBody>
          <a:bodyPr>
            <a:normAutofit/>
          </a:bodyPr>
          <a:lstStyle/>
          <a:p>
            <a:r>
              <a:rPr lang="en-AU" sz="4000" dirty="0"/>
              <a:t>Image Representation &amp; Processing </a:t>
            </a:r>
          </a:p>
        </p:txBody>
      </p:sp>
    </p:spTree>
    <p:extLst>
      <p:ext uri="{BB962C8B-B14F-4D97-AF65-F5344CB8AC3E}">
        <p14:creationId xmlns:p14="http://schemas.microsoft.com/office/powerpoint/2010/main" val="373347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In 2D</a:t>
            </a:r>
          </a:p>
        </p:txBody>
      </p:sp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5726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1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43037" name="Group 285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5850" name="Picture 27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851" name="Rectangle 147"/>
          <p:cNvSpPr>
            <a:spLocks noChangeArrowheads="1"/>
          </p:cNvSpPr>
          <p:nvPr/>
        </p:nvSpPr>
        <p:spPr bwMode="auto">
          <a:xfrm>
            <a:off x="6629401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975" name="Rectangle 146"/>
          <p:cNvSpPr>
            <a:spLocks noChangeArrowheads="1"/>
          </p:cNvSpPr>
          <p:nvPr/>
        </p:nvSpPr>
        <p:spPr bwMode="auto">
          <a:xfrm>
            <a:off x="2209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5976" name="Text Box 410"/>
          <p:cNvSpPr txBox="1">
            <a:spLocks noChangeArrowheads="1"/>
          </p:cNvSpPr>
          <p:nvPr/>
        </p:nvSpPr>
        <p:spPr bwMode="auto">
          <a:xfrm>
            <a:off x="9134475" y="6553201"/>
            <a:ext cx="12800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949642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6750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1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6874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75" name="Rectangle 253"/>
          <p:cNvSpPr>
            <a:spLocks noChangeArrowheads="1"/>
          </p:cNvSpPr>
          <p:nvPr/>
        </p:nvSpPr>
        <p:spPr bwMode="auto">
          <a:xfrm>
            <a:off x="6934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999" name="Rectangle 127"/>
          <p:cNvSpPr>
            <a:spLocks noChangeArrowheads="1"/>
          </p:cNvSpPr>
          <p:nvPr/>
        </p:nvSpPr>
        <p:spPr bwMode="auto">
          <a:xfrm>
            <a:off x="2590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7000" name="Text Box 378"/>
          <p:cNvSpPr txBox="1">
            <a:spLocks noChangeArrowheads="1"/>
          </p:cNvSpPr>
          <p:nvPr/>
        </p:nvSpPr>
        <p:spPr bwMode="auto">
          <a:xfrm>
            <a:off x="9134475" y="6553201"/>
            <a:ext cx="12800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715081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Average In 2D</a:t>
            </a:r>
          </a:p>
        </p:txBody>
      </p:sp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7774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1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7898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899" name="Rectangle 253"/>
          <p:cNvSpPr>
            <a:spLocks noChangeArrowheads="1"/>
          </p:cNvSpPr>
          <p:nvPr/>
        </p:nvSpPr>
        <p:spPr bwMode="auto">
          <a:xfrm>
            <a:off x="7315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023" name="Rectangle 127"/>
          <p:cNvSpPr>
            <a:spLocks noChangeArrowheads="1"/>
          </p:cNvSpPr>
          <p:nvPr/>
        </p:nvSpPr>
        <p:spPr bwMode="auto">
          <a:xfrm>
            <a:off x="2971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8024" name="Text Box 378"/>
          <p:cNvSpPr txBox="1">
            <a:spLocks noChangeArrowheads="1"/>
          </p:cNvSpPr>
          <p:nvPr/>
        </p:nvSpPr>
        <p:spPr bwMode="auto">
          <a:xfrm>
            <a:off x="9134475" y="6553201"/>
            <a:ext cx="12800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62786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3686" y="376237"/>
            <a:ext cx="10515600" cy="1325563"/>
          </a:xfrm>
        </p:spPr>
        <p:txBody>
          <a:bodyPr/>
          <a:lstStyle/>
          <a:p>
            <a:r>
              <a:rPr lang="en-US" dirty="0"/>
              <a:t>Moving Average In 2D</a:t>
            </a:r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8798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1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8922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23" name="Rectangle 253"/>
          <p:cNvSpPr>
            <a:spLocks noChangeArrowheads="1"/>
          </p:cNvSpPr>
          <p:nvPr/>
        </p:nvSpPr>
        <p:spPr bwMode="auto">
          <a:xfrm>
            <a:off x="7696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9047" name="Rectangle 127"/>
          <p:cNvSpPr>
            <a:spLocks noChangeArrowheads="1"/>
          </p:cNvSpPr>
          <p:nvPr/>
        </p:nvSpPr>
        <p:spPr bwMode="auto">
          <a:xfrm>
            <a:off x="3276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048" name="Text Box 378"/>
          <p:cNvSpPr txBox="1">
            <a:spLocks noChangeArrowheads="1"/>
          </p:cNvSpPr>
          <p:nvPr/>
        </p:nvSpPr>
        <p:spPr bwMode="auto">
          <a:xfrm>
            <a:off x="9134475" y="6553201"/>
            <a:ext cx="12800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57335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533400"/>
            <a:ext cx="10363200" cy="838200"/>
          </a:xfrm>
        </p:spPr>
        <p:txBody>
          <a:bodyPr/>
          <a:lstStyle/>
          <a:p>
            <a:r>
              <a:rPr lang="en-US" dirty="0"/>
              <a:t>Moving Average In 2D</a:t>
            </a:r>
          </a:p>
        </p:txBody>
      </p:sp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6248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822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91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823" name="Rectangle 253"/>
          <p:cNvSpPr>
            <a:spLocks noChangeArrowheads="1"/>
          </p:cNvSpPr>
          <p:nvPr/>
        </p:nvSpPr>
        <p:spPr bwMode="auto">
          <a:xfrm>
            <a:off x="8001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947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1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948" name="Rectangle 127"/>
          <p:cNvSpPr>
            <a:spLocks noChangeArrowheads="1"/>
          </p:cNvSpPr>
          <p:nvPr/>
        </p:nvSpPr>
        <p:spPr bwMode="auto">
          <a:xfrm>
            <a:off x="3657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949" name="Text Box 628"/>
          <p:cNvSpPr txBox="1">
            <a:spLocks noChangeArrowheads="1"/>
          </p:cNvSpPr>
          <p:nvPr/>
        </p:nvSpPr>
        <p:spPr bwMode="auto">
          <a:xfrm>
            <a:off x="9134475" y="6553201"/>
            <a:ext cx="12800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090537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886" y="533400"/>
            <a:ext cx="10363200" cy="838200"/>
          </a:xfrm>
        </p:spPr>
        <p:txBody>
          <a:bodyPr/>
          <a:lstStyle/>
          <a:p>
            <a:r>
              <a:rPr lang="en-US" dirty="0"/>
              <a:t>Moving Average In 2D</a:t>
            </a:r>
          </a:p>
        </p:txBody>
      </p:sp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2235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0846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1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7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6248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971" name="Text Box 419"/>
          <p:cNvSpPr txBox="1">
            <a:spLocks noChangeArrowheads="1"/>
          </p:cNvSpPr>
          <p:nvPr/>
        </p:nvSpPr>
        <p:spPr bwMode="auto">
          <a:xfrm>
            <a:off x="9134475" y="6553201"/>
            <a:ext cx="12800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06448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886" y="533400"/>
            <a:ext cx="10363200" cy="838200"/>
          </a:xfrm>
        </p:spPr>
        <p:txBody>
          <a:bodyPr/>
          <a:lstStyle/>
          <a:p>
            <a:r>
              <a:rPr lang="en-US" dirty="0"/>
              <a:t>Moving Average In 2D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" y="1549399"/>
            <a:ext cx="8940802" cy="447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8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373939" y="2005013"/>
            <a:ext cx="3038475" cy="3797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2" name="Title 1"/>
          <p:cNvSpPr>
            <a:spLocks noGrp="1"/>
          </p:cNvSpPr>
          <p:nvPr>
            <p:ph type="title"/>
          </p:nvPr>
        </p:nvSpPr>
        <p:spPr>
          <a:xfrm>
            <a:off x="2189163" y="0"/>
            <a:ext cx="7772400" cy="1143000"/>
          </a:xfrm>
        </p:spPr>
        <p:txBody>
          <a:bodyPr/>
          <a:lstStyle/>
          <a:p>
            <a:r>
              <a:rPr lang="en-US"/>
              <a:t>Gaussian filter</a:t>
            </a: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1871663" y="2341563"/>
          <a:ext cx="3213140" cy="3048000"/>
        </p:xfrm>
        <a:graphic>
          <a:graphicData uri="http://schemas.openxmlformats.org/drawingml/2006/table">
            <a:tbl>
              <a:tblPr/>
              <a:tblGrid>
                <a:gridCol w="321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/>
        </p:nvGraphicFramePr>
        <p:xfrm>
          <a:off x="5853113" y="332581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94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94013" y="5537201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5" name="Rectangle 146"/>
          <p:cNvSpPr>
            <a:spLocks noChangeArrowheads="1"/>
          </p:cNvSpPr>
          <p:nvPr/>
        </p:nvSpPr>
        <p:spPr bwMode="auto">
          <a:xfrm>
            <a:off x="2163764" y="4478338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5856289" y="3319464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65751" y="3524251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4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03914" y="4533901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2152650" y="1055688"/>
            <a:ext cx="7772400" cy="938212"/>
          </a:xfrm>
        </p:spPr>
        <p:txBody>
          <a:bodyPr/>
          <a:lstStyle/>
          <a:p>
            <a:r>
              <a:rPr lang="en-US" sz="2400"/>
              <a:t>What if we want nearest neighboring pixels to have the most influence on the output?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483475" y="2114551"/>
            <a:ext cx="2738438" cy="3617913"/>
            <a:chOff x="6215085" y="2187558"/>
            <a:chExt cx="2738474" cy="3617943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10" imgW="2095793" imgH="1390844" progId="">
                    <p:embed/>
                  </p:oleObj>
                </mc:Choice>
                <mc:Fallback>
                  <p:oleObj name="Photo Editor Photo" r:id="rId10" imgW="2095793" imgH="139084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202" name="Picture 151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324624" y="3429000"/>
              <a:ext cx="2627313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6215085" y="2187558"/>
              <a:ext cx="2738474" cy="1089034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400" kern="0" dirty="0">
                  <a:solidFill>
                    <a:srgbClr val="000000"/>
                  </a:solidFill>
                  <a:latin typeface="Myriad Roman"/>
                </a:rPr>
                <a:t>This kernel is an approximation of a Gaussian function:</a:t>
              </a:r>
            </a:p>
          </p:txBody>
        </p:sp>
      </p:grpSp>
      <p:sp>
        <p:nvSpPr>
          <p:cNvPr id="2201" name="Text Box 628"/>
          <p:cNvSpPr txBox="1">
            <a:spLocks noChangeArrowheads="1"/>
          </p:cNvSpPr>
          <p:nvPr/>
        </p:nvSpPr>
        <p:spPr bwMode="auto">
          <a:xfrm>
            <a:off x="9409113" y="6584951"/>
            <a:ext cx="11265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66484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074"/>
          <p:cNvSpPr>
            <a:spLocks noGrp="1" noChangeArrowheads="1"/>
          </p:cNvSpPr>
          <p:nvPr>
            <p:ph type="title"/>
          </p:nvPr>
        </p:nvSpPr>
        <p:spPr>
          <a:xfrm>
            <a:off x="2116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/>
              <a:t>Gaussian filters</a:t>
            </a:r>
          </a:p>
        </p:txBody>
      </p:sp>
      <p:sp>
        <p:nvSpPr>
          <p:cNvPr id="6149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1970089" y="1019176"/>
            <a:ext cx="8836025" cy="4525963"/>
          </a:xfrm>
        </p:spPr>
        <p:txBody>
          <a:bodyPr/>
          <a:lstStyle/>
          <a:p>
            <a:pPr eaLnBrk="1" hangingPunct="1"/>
            <a:r>
              <a:rPr lang="en-US"/>
              <a:t>What parameters matter here?</a:t>
            </a:r>
          </a:p>
          <a:p>
            <a:pPr eaLnBrk="1" hangingPunct="1"/>
            <a:r>
              <a:rPr lang="en-US" b="1"/>
              <a:t>Size</a:t>
            </a:r>
            <a:r>
              <a:rPr lang="en-US"/>
              <a:t> of kernel or mask</a:t>
            </a:r>
          </a:p>
          <a:p>
            <a:pPr lvl="1" eaLnBrk="1" hangingPunct="1"/>
            <a:r>
              <a:rPr lang="en-US"/>
              <a:t>Note, Gaussian function has infinite support, but discrete filters use finite kernels</a:t>
            </a:r>
          </a:p>
          <a:p>
            <a:pPr eaLnBrk="1" hangingPunct="1">
              <a:buFontTx/>
              <a:buNone/>
            </a:pPr>
            <a:endParaRPr lang="en-US"/>
          </a:p>
        </p:txBody>
      </p:sp>
      <p:sp>
        <p:nvSpPr>
          <p:cNvPr id="36868" name="Text Box 3349"/>
          <p:cNvSpPr txBox="1">
            <a:spLocks noChangeArrowheads="1"/>
          </p:cNvSpPr>
          <p:nvPr/>
        </p:nvSpPr>
        <p:spPr bwMode="auto">
          <a:xfrm>
            <a:off x="4532314" y="4967289"/>
            <a:ext cx="3425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 cstate="print"/>
          <a:srcRect t="44176" b="9006"/>
          <a:stretch>
            <a:fillRect/>
          </a:stretch>
        </p:blipFill>
        <p:spPr bwMode="auto">
          <a:xfrm>
            <a:off x="2627313" y="2844801"/>
            <a:ext cx="670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Text Box 3349"/>
          <p:cNvSpPr txBox="1">
            <a:spLocks noChangeArrowheads="1"/>
          </p:cNvSpPr>
          <p:nvPr/>
        </p:nvSpPr>
        <p:spPr bwMode="auto">
          <a:xfrm>
            <a:off x="6650039" y="5402264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613150" y="5145089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/>
              <a:t>σ</a:t>
            </a:r>
            <a:r>
              <a:rPr lang="en-US" sz="2800"/>
              <a:t> = 5 with 10 x 10 kernel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461126" y="5145089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/>
              <a:t>σ</a:t>
            </a:r>
            <a:r>
              <a:rPr lang="en-US" sz="2800"/>
              <a:t> = 5 with 30 x 30 kernel</a:t>
            </a:r>
          </a:p>
        </p:txBody>
      </p:sp>
    </p:spTree>
    <p:extLst>
      <p:ext uri="{BB962C8B-B14F-4D97-AF65-F5344CB8AC3E}">
        <p14:creationId xmlns:p14="http://schemas.microsoft.com/office/powerpoint/2010/main" val="415571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 descr="gauss_sigma2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8239" y="2768600"/>
            <a:ext cx="3843337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ctangle 3074"/>
          <p:cNvSpPr>
            <a:spLocks noGrp="1" noChangeArrowheads="1"/>
          </p:cNvSpPr>
          <p:nvPr>
            <p:ph type="title"/>
          </p:nvPr>
        </p:nvSpPr>
        <p:spPr>
          <a:xfrm>
            <a:off x="2116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/>
              <a:t>Gaussian filters</a:t>
            </a:r>
          </a:p>
        </p:txBody>
      </p:sp>
      <p:sp>
        <p:nvSpPr>
          <p:cNvPr id="37892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1970088" y="1019176"/>
            <a:ext cx="8229600" cy="4525963"/>
          </a:xfrm>
        </p:spPr>
        <p:txBody>
          <a:bodyPr/>
          <a:lstStyle/>
          <a:p>
            <a:pPr eaLnBrk="1" hangingPunct="1"/>
            <a:r>
              <a:rPr lang="en-US"/>
              <a:t>What parameters matter here?</a:t>
            </a:r>
          </a:p>
          <a:p>
            <a:pPr eaLnBrk="1" hangingPunct="1"/>
            <a:r>
              <a:rPr lang="en-US" b="1"/>
              <a:t>Variance</a:t>
            </a:r>
            <a:r>
              <a:rPr lang="en-US"/>
              <a:t> of Gaussian: determines extent of smoothing</a:t>
            </a:r>
          </a:p>
          <a:p>
            <a:pPr eaLnBrk="1" hangingPunct="1">
              <a:buFontTx/>
              <a:buNone/>
            </a:pPr>
            <a:endParaRPr lang="en-US"/>
          </a:p>
        </p:txBody>
      </p:sp>
      <p:sp>
        <p:nvSpPr>
          <p:cNvPr id="37893" name="Text Box 3349"/>
          <p:cNvSpPr txBox="1">
            <a:spLocks noChangeArrowheads="1"/>
          </p:cNvSpPr>
          <p:nvPr/>
        </p:nvSpPr>
        <p:spPr bwMode="auto">
          <a:xfrm>
            <a:off x="3619501" y="5113339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394075" y="4999039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/>
              <a:t>σ</a:t>
            </a:r>
            <a:r>
              <a:rPr lang="en-US" sz="2800"/>
              <a:t> = 2 with 30 x 30 kernel</a:t>
            </a:r>
          </a:p>
        </p:txBody>
      </p:sp>
      <p:pic>
        <p:nvPicPr>
          <p:cNvPr id="37895" name="Picture 14" descr="gauss_sigma5_h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2975" y="2805114"/>
            <a:ext cx="38433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15" descr="gauss_sigma5_hsize30_2d.jpg"/>
          <p:cNvPicPr>
            <a:picLocks noChangeAspect="1"/>
          </p:cNvPicPr>
          <p:nvPr/>
        </p:nvPicPr>
        <p:blipFill>
          <a:blip r:embed="rId5" cstate="print"/>
          <a:srcRect l="26300" t="5916" r="22746" b="10709"/>
          <a:stretch>
            <a:fillRect/>
          </a:stretch>
        </p:blipFill>
        <p:spPr bwMode="auto">
          <a:xfrm>
            <a:off x="8761413" y="2760664"/>
            <a:ext cx="912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7" name="Picture 16" descr="gauss_sigma2_hsize30_2d.jpg"/>
          <p:cNvPicPr>
            <a:picLocks noChangeAspect="1"/>
          </p:cNvPicPr>
          <p:nvPr/>
        </p:nvPicPr>
        <p:blipFill>
          <a:blip r:embed="rId6" cstate="print"/>
          <a:srcRect l="26237" t="6770" r="22217" b="9853"/>
          <a:stretch>
            <a:fillRect/>
          </a:stretch>
        </p:blipFill>
        <p:spPr bwMode="auto">
          <a:xfrm>
            <a:off x="2335213" y="2771776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862764" y="5002214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/>
              <a:t>σ</a:t>
            </a:r>
            <a:r>
              <a:rPr lang="en-US" sz="2800"/>
              <a:t> = 5 with 30 x 30 kernel</a:t>
            </a:r>
          </a:p>
        </p:txBody>
      </p:sp>
    </p:spTree>
    <p:extLst>
      <p:ext uri="{BB962C8B-B14F-4D97-AF65-F5344CB8AC3E}">
        <p14:creationId xmlns:p14="http://schemas.microsoft.com/office/powerpoint/2010/main" val="26896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28675" y="603250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5941" y="2082020"/>
            <a:ext cx="8894944" cy="2894714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Image Filtering </a:t>
            </a:r>
          </a:p>
          <a:p>
            <a:pPr eaLnBrk="1" hangingPunct="1"/>
            <a:r>
              <a:rPr lang="en-US" dirty="0"/>
              <a:t>Image Convolution</a:t>
            </a:r>
            <a:endParaRPr lang="en-AU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617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5675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6214" y="3830639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938"/>
            <a:ext cx="8229600" cy="1143000"/>
          </a:xfrm>
        </p:spPr>
        <p:txBody>
          <a:bodyPr/>
          <a:lstStyle/>
          <a:p>
            <a:r>
              <a:rPr lang="en-US" sz="4000"/>
              <a:t>Smoothing with a Gaussian</a:t>
            </a:r>
          </a:p>
        </p:txBody>
      </p:sp>
      <p:pic>
        <p:nvPicPr>
          <p:cNvPr id="27654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3450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633538" y="2005014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4672014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7921626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7154864" y="2625726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/>
              <a:t>…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2006601" y="1092201"/>
            <a:ext cx="86407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400">
                <a:solidFill>
                  <a:srgbClr val="000000"/>
                </a:solidFill>
              </a:rPr>
              <a:t>Parameter </a:t>
            </a:r>
            <a:r>
              <a:rPr lang="el-GR" sz="2400">
                <a:solidFill>
                  <a:srgbClr val="000000"/>
                </a:solidFill>
              </a:rPr>
              <a:t>σ</a:t>
            </a:r>
            <a:r>
              <a:rPr lang="en-US" sz="2400">
                <a:solidFill>
                  <a:srgbClr val="000000"/>
                </a:solidFill>
              </a:rPr>
              <a:t> is the “scale” / “width” / “spread” of the Gaussian kernel, and controls the amount of smoothing.</a:t>
            </a:r>
          </a:p>
        </p:txBody>
      </p:sp>
    </p:spTree>
    <p:extLst>
      <p:ext uri="{BB962C8B-B14F-4D97-AF65-F5344CB8AC3E}">
        <p14:creationId xmlns:p14="http://schemas.microsoft.com/office/powerpoint/2010/main" val="2523089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77876"/>
          </a:xfrm>
        </p:spPr>
        <p:txBody>
          <a:bodyPr>
            <a:normAutofit/>
          </a:bodyPr>
          <a:lstStyle/>
          <a:p>
            <a:r>
              <a:rPr lang="en-US" sz="3600" dirty="0"/>
              <a:t>Boundary issues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1"/>
            <a:ext cx="8229600" cy="4525963"/>
          </a:xfrm>
        </p:spPr>
        <p:txBody>
          <a:bodyPr/>
          <a:lstStyle/>
          <a:p>
            <a:r>
              <a:rPr lang="en-US" dirty="0"/>
              <a:t>What about near the edge?</a:t>
            </a:r>
          </a:p>
          <a:p>
            <a:pPr lvl="1"/>
            <a:r>
              <a:rPr lang="en-US" dirty="0"/>
              <a:t>the filter window falls off the edge of the image</a:t>
            </a:r>
          </a:p>
          <a:p>
            <a:pPr lvl="1"/>
            <a:r>
              <a:rPr lang="en-US" dirty="0"/>
              <a:t>need to extrapolate</a:t>
            </a:r>
          </a:p>
          <a:p>
            <a:pPr lvl="1"/>
            <a:r>
              <a:rPr lang="en-US" dirty="0"/>
              <a:t>methods:</a:t>
            </a:r>
          </a:p>
          <a:p>
            <a:pPr lvl="2"/>
            <a:r>
              <a:rPr lang="en-US" dirty="0"/>
              <a:t>clip filter (black)</a:t>
            </a:r>
          </a:p>
          <a:p>
            <a:pPr lvl="2"/>
            <a:r>
              <a:rPr lang="en-US" dirty="0"/>
              <a:t>wrap around</a:t>
            </a:r>
          </a:p>
          <a:p>
            <a:pPr lvl="2"/>
            <a:r>
              <a:rPr lang="en-US" dirty="0"/>
              <a:t>copy edge</a:t>
            </a:r>
          </a:p>
          <a:p>
            <a:pPr lvl="2"/>
            <a:r>
              <a:rPr lang="en-US" dirty="0"/>
              <a:t>reflect across edge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19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1" name="Text Box 17"/>
          <p:cNvSpPr txBox="1">
            <a:spLocks noChangeArrowheads="1"/>
          </p:cNvSpPr>
          <p:nvPr/>
        </p:nvSpPr>
        <p:spPr bwMode="auto">
          <a:xfrm>
            <a:off x="8686801" y="6553201"/>
            <a:ext cx="17226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112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1970088" y="0"/>
            <a:ext cx="8229600" cy="1143000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2043113" y="1384301"/>
            <a:ext cx="8229600" cy="4525963"/>
          </a:xfrm>
        </p:spPr>
        <p:txBody>
          <a:bodyPr/>
          <a:lstStyle/>
          <a:p>
            <a:r>
              <a:rPr lang="en-US" sz="2400"/>
              <a:t>Convolution: </a:t>
            </a:r>
          </a:p>
          <a:p>
            <a:pPr lvl="1"/>
            <a:r>
              <a:rPr lang="en-US" sz="2000"/>
              <a:t>Flip the filter in both dimensions (bottom to top, right to left)</a:t>
            </a:r>
          </a:p>
          <a:p>
            <a:pPr lvl="1"/>
            <a:r>
              <a:rPr lang="en-US" sz="2000"/>
              <a:t>Then apply cross-correlation</a:t>
            </a:r>
          </a:p>
        </p:txBody>
      </p:sp>
      <p:pic>
        <p:nvPicPr>
          <p:cNvPr id="45060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2189" y="2881313"/>
            <a:ext cx="61118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63" y="4378325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60839" y="5218114"/>
            <a:ext cx="1825625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Notation for convolution operator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4506913" y="4943475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716713" y="4195763"/>
            <a:ext cx="1058862" cy="760412"/>
            <a:chOff x="5192721" y="4195773"/>
            <a:chExt cx="1058877" cy="760425"/>
          </a:xfrm>
        </p:grpSpPr>
        <p:sp>
          <p:nvSpPr>
            <p:cNvPr id="45069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5070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F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7739064" y="4195763"/>
            <a:ext cx="1971675" cy="2044700"/>
            <a:chOff x="6470676" y="4195773"/>
            <a:chExt cx="1971702" cy="2044728"/>
          </a:xfrm>
        </p:grpSpPr>
        <p:sp>
          <p:nvSpPr>
            <p:cNvPr id="45067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45068" name="TextBox 13"/>
            <p:cNvSpPr txBox="1">
              <a:spLocks noChangeArrowheads="1"/>
            </p:cNvSpPr>
            <p:nvPr/>
          </p:nvSpPr>
          <p:spPr bwMode="auto">
            <a:xfrm>
              <a:off x="7200936" y="4999059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/>
                <a:t>H</a:t>
              </a:r>
            </a:p>
          </p:txBody>
        </p:sp>
      </p:grpSp>
      <p:pic>
        <p:nvPicPr>
          <p:cNvPr id="20" name="Picture 19" descr="f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24614" y="4195764"/>
            <a:ext cx="10953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32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C 0.02465 -0.01922 0.0493 -0.03843 0.1 -0.04607 C 0.15069 -0.05371 0.30503 -0.05047 0.30382 -0.04607 C 0.3026 -0.04167 0.09479 -0.02847 0.09236 -0.02037 C 0.08993 -0.01227 0.29028 -0.00209 0.28941 0.00278 C 0.28854 0.00764 0.08507 0.00416 0.08663 0.00903 C 0.08819 0.01389 0.2993 0.02083 0.29913 0.03217 C 0.29896 0.04352 0.08507 0.06759 0.08559 0.07708 C 0.08611 0.08657 0.30069 0.08032 0.30191 0.08981 C 0.30312 0.0993 0.09392 0.12407 0.0934 0.13472 C 0.09288 0.14537 0.3 0.13912 0.29913 0.15393 C 0.29826 0.16875 0.08819 0.21088 0.08854 0.22315 C 0.08889 0.23541 0.19496 0.23171 0.30104 0.22824 " pathEditMode="relative" ptsTypes="aaaaaaaaaa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170" y="372384"/>
            <a:ext cx="10163630" cy="897618"/>
          </a:xfrm>
        </p:spPr>
        <p:txBody>
          <a:bodyPr>
            <a:normAutofit/>
          </a:bodyPr>
          <a:lstStyle/>
          <a:p>
            <a:r>
              <a:rPr lang="en-AU" sz="3600" dirty="0"/>
              <a:t>Convolution in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70" y="1418507"/>
            <a:ext cx="7636869" cy="4916979"/>
          </a:xfrm>
          <a:prstGeom prst="rect">
            <a:avLst/>
          </a:prstGeom>
        </p:spPr>
      </p:pic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9318172" y="6487886"/>
            <a:ext cx="14014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Source: </a:t>
            </a:r>
            <a:r>
              <a:rPr lang="en-US" sz="1400" dirty="0" err="1">
                <a:solidFill>
                  <a:srgbClr val="000000"/>
                </a:solidFill>
                <a:cs typeface="Arial" pitchFamily="34" charset="0"/>
              </a:rPr>
              <a:t>Fei-Fei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4073768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170" y="372384"/>
            <a:ext cx="10163630" cy="897618"/>
          </a:xfrm>
        </p:spPr>
        <p:txBody>
          <a:bodyPr>
            <a:normAutofit/>
          </a:bodyPr>
          <a:lstStyle/>
          <a:p>
            <a:r>
              <a:rPr lang="en-AU" sz="3600" dirty="0"/>
              <a:t>Convolution in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5532"/>
          <a:stretch/>
        </p:blipFill>
        <p:spPr>
          <a:xfrm>
            <a:off x="1190170" y="1454793"/>
            <a:ext cx="7636869" cy="1694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54" y="3146625"/>
            <a:ext cx="7729085" cy="3566676"/>
          </a:xfrm>
          <a:prstGeom prst="rect">
            <a:avLst/>
          </a:prstGeom>
        </p:spPr>
      </p:pic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9318172" y="6487886"/>
            <a:ext cx="14014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Source: </a:t>
            </a:r>
            <a:r>
              <a:rPr lang="en-US" sz="1400" dirty="0" err="1">
                <a:solidFill>
                  <a:srgbClr val="000000"/>
                </a:solidFill>
                <a:cs typeface="Arial" pitchFamily="34" charset="0"/>
              </a:rPr>
              <a:t>Fei-Fei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91327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672545" y="268514"/>
            <a:ext cx="8229600" cy="1143000"/>
          </a:xfrm>
        </p:spPr>
        <p:txBody>
          <a:bodyPr/>
          <a:lstStyle/>
          <a:p>
            <a:r>
              <a:rPr lang="en-US" dirty="0"/>
              <a:t>Shift invariant linear system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723571" y="1746251"/>
            <a:ext cx="8229600" cy="4525963"/>
          </a:xfrm>
        </p:spPr>
        <p:txBody>
          <a:bodyPr/>
          <a:lstStyle/>
          <a:p>
            <a:r>
              <a:rPr lang="en-US" b="1" dirty="0"/>
              <a:t>Shift invariant: </a:t>
            </a:r>
          </a:p>
          <a:p>
            <a:pPr lvl="1"/>
            <a:r>
              <a:rPr lang="en-US" dirty="0"/>
              <a:t>Operator behaves the same everywhere, i.e. the value of the output depends on the pattern in the image neighborhood, not the position of the neighborhood.</a:t>
            </a:r>
          </a:p>
          <a:p>
            <a:r>
              <a:rPr lang="en-US" b="1" dirty="0"/>
              <a:t>Linear: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Superposition: h * (f1 + f2) = (h * f1) +  (h * f2) </a:t>
            </a:r>
          </a:p>
          <a:p>
            <a:pPr lvl="1"/>
            <a:r>
              <a:rPr lang="en-US" dirty="0"/>
              <a:t>Scaling: h * (k f) = k (h * f)</a:t>
            </a:r>
          </a:p>
          <a:p>
            <a:pPr lvl="2"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22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46806" t="39626" r="34940" b="53696"/>
          <a:stretch>
            <a:fillRect/>
          </a:stretch>
        </p:blipFill>
        <p:spPr bwMode="auto">
          <a:xfrm>
            <a:off x="2627313" y="5181601"/>
            <a:ext cx="23733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itle 1"/>
          <p:cNvSpPr>
            <a:spLocks noGrp="1"/>
          </p:cNvSpPr>
          <p:nvPr>
            <p:ph type="title"/>
          </p:nvPr>
        </p:nvSpPr>
        <p:spPr>
          <a:xfrm>
            <a:off x="2006600" y="0"/>
            <a:ext cx="8229600" cy="1143000"/>
          </a:xfrm>
        </p:spPr>
        <p:txBody>
          <a:bodyPr/>
          <a:lstStyle/>
          <a:p>
            <a:r>
              <a:rPr lang="en-US"/>
              <a:t>Properties of convolution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0088" y="1055688"/>
            <a:ext cx="8945562" cy="45259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Linear &amp; shift invariant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Commutative:</a:t>
            </a:r>
          </a:p>
          <a:p>
            <a:pPr lvl="1">
              <a:spcAft>
                <a:spcPts val="600"/>
              </a:spcAft>
              <a:buNone/>
            </a:pPr>
            <a:r>
              <a:rPr lang="en-US" i="1" dirty="0"/>
              <a:t>f</a:t>
            </a:r>
            <a:r>
              <a:rPr lang="en-US" dirty="0"/>
              <a:t> * </a:t>
            </a:r>
            <a:r>
              <a:rPr lang="en-US" i="1" dirty="0"/>
              <a:t>g</a:t>
            </a:r>
            <a:r>
              <a:rPr lang="en-US" dirty="0"/>
              <a:t> = </a:t>
            </a:r>
            <a:r>
              <a:rPr lang="en-US" i="1" dirty="0"/>
              <a:t>g</a:t>
            </a:r>
            <a:r>
              <a:rPr lang="en-US" dirty="0"/>
              <a:t> * </a:t>
            </a:r>
            <a:r>
              <a:rPr lang="en-US" i="1" dirty="0"/>
              <a:t>f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Associative</a:t>
            </a:r>
          </a:p>
          <a:p>
            <a:pPr lvl="1">
              <a:spcAft>
                <a:spcPts val="600"/>
              </a:spcAft>
              <a:buNone/>
            </a:pPr>
            <a:r>
              <a:rPr lang="en-US" dirty="0"/>
              <a:t>(</a:t>
            </a:r>
            <a:r>
              <a:rPr lang="en-US" i="1" dirty="0"/>
              <a:t>f</a:t>
            </a:r>
            <a:r>
              <a:rPr lang="en-US" dirty="0"/>
              <a:t> *</a:t>
            </a:r>
            <a:r>
              <a:rPr lang="en-US" i="1" dirty="0"/>
              <a:t> g</a:t>
            </a:r>
            <a:r>
              <a:rPr lang="en-US" dirty="0"/>
              <a:t>) * </a:t>
            </a:r>
            <a:r>
              <a:rPr lang="en-US" i="1" dirty="0"/>
              <a:t>h</a:t>
            </a:r>
            <a:r>
              <a:rPr lang="en-US" dirty="0"/>
              <a:t> = </a:t>
            </a:r>
            <a:r>
              <a:rPr lang="en-US" i="1" dirty="0"/>
              <a:t>f</a:t>
            </a:r>
            <a:r>
              <a:rPr lang="en-US" dirty="0"/>
              <a:t> * (</a:t>
            </a:r>
            <a:r>
              <a:rPr lang="en-US" i="1" dirty="0"/>
              <a:t>g </a:t>
            </a:r>
            <a:r>
              <a:rPr lang="en-US" dirty="0"/>
              <a:t>* </a:t>
            </a:r>
            <a:r>
              <a:rPr lang="en-US" i="1" dirty="0"/>
              <a:t>h</a:t>
            </a:r>
            <a:r>
              <a:rPr lang="en-US" dirty="0"/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Identity:</a:t>
            </a:r>
          </a:p>
          <a:p>
            <a:pPr lvl="1">
              <a:spcAft>
                <a:spcPts val="600"/>
              </a:spcAft>
              <a:buNone/>
            </a:pPr>
            <a:r>
              <a:rPr lang="en-US" dirty="0"/>
              <a:t>unit impulse </a:t>
            </a:r>
            <a:r>
              <a:rPr lang="en-US" i="1" dirty="0"/>
              <a:t>e</a:t>
            </a:r>
            <a:r>
              <a:rPr lang="en-US" dirty="0"/>
              <a:t> = […, 0, 0, 1, 0, 0, …].    </a:t>
            </a:r>
            <a:r>
              <a:rPr lang="en-US" i="1" dirty="0"/>
              <a:t>f</a:t>
            </a:r>
            <a:r>
              <a:rPr lang="en-US" dirty="0"/>
              <a:t> * </a:t>
            </a:r>
            <a:r>
              <a:rPr lang="en-US" i="1" dirty="0"/>
              <a:t>e</a:t>
            </a:r>
            <a:r>
              <a:rPr lang="en-US" dirty="0"/>
              <a:t> = </a:t>
            </a:r>
            <a:r>
              <a:rPr lang="en-US" i="1" dirty="0"/>
              <a:t>f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Differentiation:</a:t>
            </a:r>
          </a:p>
        </p:txBody>
      </p:sp>
    </p:spTree>
    <p:extLst>
      <p:ext uri="{BB962C8B-B14F-4D97-AF65-F5344CB8AC3E}">
        <p14:creationId xmlns:p14="http://schemas.microsoft.com/office/powerpoint/2010/main" val="105741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765628" y="21999"/>
            <a:ext cx="8229600" cy="885144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err="1"/>
              <a:t>Separability</a:t>
            </a:r>
            <a:endParaRPr lang="en-US" sz="3600" dirty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696686" y="907143"/>
            <a:ext cx="9539514" cy="4747532"/>
          </a:xfrm>
        </p:spPr>
        <p:txBody>
          <a:bodyPr/>
          <a:lstStyle/>
          <a:p>
            <a:pPr eaLnBrk="1" hangingPunct="1"/>
            <a:r>
              <a:rPr lang="en-US" sz="2400" dirty="0"/>
              <a:t>In some cases, filter is separable, and we can factor into two steps:</a:t>
            </a:r>
          </a:p>
          <a:p>
            <a:pPr lvl="1" eaLnBrk="1" hangingPunct="1"/>
            <a:r>
              <a:rPr lang="en-US" dirty="0"/>
              <a:t>Convolve all rows</a:t>
            </a:r>
          </a:p>
          <a:p>
            <a:pPr lvl="1" eaLnBrk="1" hangingPunct="1"/>
            <a:r>
              <a:rPr lang="en-US" dirty="0"/>
              <a:t>Convolve all columns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59" y="2399914"/>
            <a:ext cx="7262963" cy="40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46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5" y="0"/>
            <a:ext cx="9810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45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5" y="0"/>
            <a:ext cx="9810549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453" y="3127829"/>
            <a:ext cx="2315519" cy="23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3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36961" y="-28437"/>
            <a:ext cx="8229600" cy="917760"/>
          </a:xfrm>
        </p:spPr>
        <p:txBody>
          <a:bodyPr>
            <a:normAutofit/>
          </a:bodyPr>
          <a:lstStyle/>
          <a:p>
            <a:r>
              <a:rPr lang="en-US" sz="3600" dirty="0"/>
              <a:t>Images as Discrete Functions</a:t>
            </a: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636961" y="994230"/>
            <a:ext cx="10611610" cy="4714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think of an image as a function, </a:t>
            </a:r>
            <a:r>
              <a:rPr lang="en-US" sz="20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from R</a:t>
            </a:r>
            <a:r>
              <a:rPr lang="en-US" sz="2000" kern="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R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000" i="1" kern="0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000" kern="0" dirty="0">
                <a:solidFill>
                  <a:srgbClr val="000000"/>
                </a:solidFill>
                <a:latin typeface="Times New Roman" pitchFamily="18" charset="0"/>
              </a:rPr>
              <a:t>( </a:t>
            </a:r>
            <a:r>
              <a:rPr lang="en-US" sz="2000" i="1" kern="0" dirty="0">
                <a:solidFill>
                  <a:srgbClr val="000000"/>
                </a:solidFill>
                <a:latin typeface="Times New Roman" pitchFamily="18" charset="0"/>
              </a:rPr>
              <a:t>x, y </a:t>
            </a:r>
            <a:r>
              <a:rPr lang="en-US" sz="2000" kern="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en-US" sz="2000" kern="0" dirty="0">
                <a:solidFill>
                  <a:srgbClr val="000000"/>
                </a:solidFill>
                <a:latin typeface="Arial"/>
              </a:rPr>
              <a:t>gives the intensity at position </a:t>
            </a:r>
            <a:r>
              <a:rPr lang="en-US" sz="2000" kern="0" dirty="0">
                <a:solidFill>
                  <a:srgbClr val="000000"/>
                </a:solidFill>
                <a:latin typeface="Times New Roman" pitchFamily="18" charset="0"/>
              </a:rPr>
              <a:t>( </a:t>
            </a:r>
            <a:r>
              <a:rPr lang="en-US" sz="2000" i="1" kern="0" dirty="0">
                <a:solidFill>
                  <a:srgbClr val="000000"/>
                </a:solidFill>
                <a:latin typeface="Times New Roman" pitchFamily="18" charset="0"/>
              </a:rPr>
              <a:t>x, y </a:t>
            </a:r>
            <a:r>
              <a:rPr lang="en-US" sz="2000" kern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A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 over a rectangle, with a finite range:</a:t>
            </a: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A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are usually digital (discrete)</a:t>
            </a:r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A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the 2D space on a regular grid</a:t>
            </a:r>
          </a:p>
          <a:p>
            <a:pPr marL="12573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AU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Represented as a matrix of integer values</a:t>
            </a: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A color image can be written as a “vector-valued” function: </a:t>
            </a:r>
          </a:p>
          <a:p>
            <a:pPr eaLnBrk="0" hangingPunct="0">
              <a:spcBef>
                <a:spcPct val="200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Arial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518757"/>
              </p:ext>
            </p:extLst>
          </p:nvPr>
        </p:nvGraphicFramePr>
        <p:xfrm>
          <a:off x="7759927" y="3295660"/>
          <a:ext cx="1667682" cy="98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698400" progId="">
                  <p:embed/>
                </p:oleObj>
              </mc:Choice>
              <mc:Fallback>
                <p:oleObj name="Equation" r:id="rId5" imgW="1193760" imgH="698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9927" y="3295660"/>
                        <a:ext cx="1667682" cy="9862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1" y="4362200"/>
            <a:ext cx="2660223" cy="1932580"/>
          </a:xfrm>
          <a:prstGeom prst="rect">
            <a:avLst/>
          </a:prstGeom>
        </p:spPr>
      </p:pic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6259993" y="4362200"/>
            <a:ext cx="4667550" cy="2038330"/>
            <a:chOff x="2965428" y="2881305"/>
            <a:chExt cx="4965768" cy="2011318"/>
          </a:xfrm>
        </p:grpSpPr>
        <p:pic>
          <p:nvPicPr>
            <p:cNvPr id="22" name="Picture 5" descr="conv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941821" y="3359143"/>
              <a:ext cx="3989375" cy="1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Line 6"/>
            <p:cNvSpPr>
              <a:spLocks noChangeShapeType="1"/>
            </p:cNvSpPr>
            <p:nvPr/>
          </p:nvSpPr>
          <p:spPr bwMode="auto">
            <a:xfrm flipH="1">
              <a:off x="3738621" y="3255955"/>
              <a:ext cx="12700" cy="873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510021" y="3478205"/>
              <a:ext cx="127000" cy="187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Line 8"/>
            <p:cNvSpPr>
              <a:spLocks noChangeShapeType="1"/>
            </p:cNvSpPr>
            <p:nvPr/>
          </p:nvSpPr>
          <p:spPr bwMode="auto">
            <a:xfrm rot="16200000" flipH="1">
              <a:off x="4360921" y="2760655"/>
              <a:ext cx="0" cy="812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018021" y="2881305"/>
              <a:ext cx="18891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Right Arrow 13"/>
            <p:cNvSpPr>
              <a:spLocks noChangeArrowheads="1"/>
            </p:cNvSpPr>
            <p:nvPr/>
          </p:nvSpPr>
          <p:spPr bwMode="auto">
            <a:xfrm>
              <a:off x="2965428" y="3940182"/>
              <a:ext cx="620721" cy="255591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6673" y="4533350"/>
            <a:ext cx="2914095" cy="203833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404991" y="4406455"/>
            <a:ext cx="783368" cy="878468"/>
            <a:chOff x="3421349" y="4014833"/>
            <a:chExt cx="783368" cy="87846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3659765" y="4767014"/>
              <a:ext cx="366304" cy="21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657600" y="4452079"/>
              <a:ext cx="249504" cy="326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657600" y="4305889"/>
              <a:ext cx="0" cy="472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51121" y="4616302"/>
              <a:ext cx="253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57806" y="4273577"/>
              <a:ext cx="253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21349" y="4014833"/>
              <a:ext cx="604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AU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AU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AU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AU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AU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0859" y="1769054"/>
            <a:ext cx="2630034" cy="33279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991600" y="4803698"/>
            <a:ext cx="544286" cy="25833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9427609" y="4542289"/>
            <a:ext cx="289705" cy="18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722778" y="4328179"/>
            <a:ext cx="62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pixel</a:t>
            </a:r>
          </a:p>
        </p:txBody>
      </p:sp>
    </p:spTree>
    <p:extLst>
      <p:ext uri="{BB962C8B-B14F-4D97-AF65-F5344CB8AC3E}">
        <p14:creationId xmlns:p14="http://schemas.microsoft.com/office/powerpoint/2010/main" val="3252137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5" y="0"/>
            <a:ext cx="981054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44" y="3282268"/>
            <a:ext cx="1357313" cy="142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5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5" y="0"/>
            <a:ext cx="981054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479" y="3127829"/>
            <a:ext cx="2338137" cy="24882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544" y="3282268"/>
            <a:ext cx="1357313" cy="142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94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5" y="0"/>
            <a:ext cx="9810549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686" y="3315380"/>
            <a:ext cx="1701800" cy="13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28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25" y="0"/>
            <a:ext cx="9810549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686" y="3315380"/>
            <a:ext cx="1701800" cy="1368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648" y="3096631"/>
            <a:ext cx="2454638" cy="249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17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686" y="3315380"/>
            <a:ext cx="1701800" cy="1368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10" y="437923"/>
            <a:ext cx="8479778" cy="575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15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55" y="346877"/>
            <a:ext cx="8907187" cy="64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47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69" y="311214"/>
            <a:ext cx="9088959" cy="62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23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1183758" y="69057"/>
            <a:ext cx="8673031" cy="1143000"/>
          </a:xfrm>
        </p:spPr>
        <p:txBody>
          <a:bodyPr/>
          <a:lstStyle/>
          <a:p>
            <a:r>
              <a:rPr lang="en-US" dirty="0"/>
              <a:t>Filters for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58" y="1599574"/>
            <a:ext cx="6186601" cy="4525963"/>
          </a:xfrm>
        </p:spPr>
        <p:txBody>
          <a:bodyPr/>
          <a:lstStyle/>
          <a:p>
            <a:r>
              <a:rPr lang="en-US" dirty="0"/>
              <a:t>Filters allow us to abstract higher-level “</a:t>
            </a:r>
            <a:r>
              <a:rPr lang="en-US" b="1" dirty="0"/>
              <a:t>features</a:t>
            </a:r>
            <a:r>
              <a:rPr lang="en-US" dirty="0"/>
              <a:t>”.</a:t>
            </a:r>
          </a:p>
          <a:p>
            <a:pPr lvl="1"/>
            <a:r>
              <a:rPr lang="en-US" dirty="0"/>
              <a:t>Map raw pixels to an intermediate representation that will be used for subsequent processing</a:t>
            </a:r>
          </a:p>
          <a:p>
            <a:pPr lvl="1"/>
            <a:r>
              <a:rPr lang="en-US" dirty="0"/>
              <a:t>Goal: reduce amount of data, discard redundancy, preserve what’s useful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52190" t="8824" r="7832" b="40440"/>
          <a:stretch>
            <a:fillRect/>
          </a:stretch>
        </p:blipFill>
        <p:spPr bwMode="auto">
          <a:xfrm>
            <a:off x="7673127" y="1627982"/>
            <a:ext cx="2701925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8543928" y="2345532"/>
            <a:ext cx="163513" cy="1230312"/>
          </a:xfrm>
          <a:custGeom>
            <a:avLst/>
            <a:gdLst>
              <a:gd name="T0" fmla="*/ 57150 w 163513"/>
              <a:gd name="T1" fmla="*/ 11112 h 1230312"/>
              <a:gd name="T2" fmla="*/ 133350 w 163513"/>
              <a:gd name="T3" fmla="*/ 39687 h 1230312"/>
              <a:gd name="T4" fmla="*/ 161925 w 163513"/>
              <a:gd name="T5" fmla="*/ 249237 h 1230312"/>
              <a:gd name="T6" fmla="*/ 123825 w 163513"/>
              <a:gd name="T7" fmla="*/ 706437 h 1230312"/>
              <a:gd name="T8" fmla="*/ 57150 w 163513"/>
              <a:gd name="T9" fmla="*/ 982662 h 1230312"/>
              <a:gd name="T10" fmla="*/ 0 w 163513"/>
              <a:gd name="T11" fmla="*/ 1230312 h 12303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3513"/>
              <a:gd name="T19" fmla="*/ 0 h 1230312"/>
              <a:gd name="T20" fmla="*/ 163513 w 163513"/>
              <a:gd name="T21" fmla="*/ 1230312 h 12303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3513" h="1230312">
                <a:moveTo>
                  <a:pt x="57150" y="11112"/>
                </a:moveTo>
                <a:cubicBezTo>
                  <a:pt x="86519" y="5556"/>
                  <a:pt x="115888" y="0"/>
                  <a:pt x="133350" y="39687"/>
                </a:cubicBezTo>
                <a:cubicBezTo>
                  <a:pt x="150813" y="79375"/>
                  <a:pt x="163513" y="138112"/>
                  <a:pt x="161925" y="249237"/>
                </a:cubicBezTo>
                <a:cubicBezTo>
                  <a:pt x="160338" y="360362"/>
                  <a:pt x="141288" y="584199"/>
                  <a:pt x="123825" y="706437"/>
                </a:cubicBezTo>
                <a:cubicBezTo>
                  <a:pt x="106362" y="828675"/>
                  <a:pt x="77788" y="895349"/>
                  <a:pt x="57150" y="982662"/>
                </a:cubicBezTo>
                <a:cubicBezTo>
                  <a:pt x="36512" y="1069975"/>
                  <a:pt x="18256" y="1150143"/>
                  <a:pt x="0" y="1230312"/>
                </a:cubicBezTo>
              </a:path>
            </a:pathLst>
          </a:custGeom>
          <a:noFill/>
          <a:ln w="5715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9024089" y="1704975"/>
            <a:ext cx="725488" cy="914400"/>
          </a:xfrm>
          <a:custGeom>
            <a:avLst/>
            <a:gdLst>
              <a:gd name="T0" fmla="*/ 0 w 725488"/>
              <a:gd name="T1" fmla="*/ 0 h 914400"/>
              <a:gd name="T2" fmla="*/ 152400 w 725488"/>
              <a:gd name="T3" fmla="*/ 95250 h 914400"/>
              <a:gd name="T4" fmla="*/ 428625 w 725488"/>
              <a:gd name="T5" fmla="*/ 304800 h 914400"/>
              <a:gd name="T6" fmla="*/ 619125 w 725488"/>
              <a:gd name="T7" fmla="*/ 485775 h 914400"/>
              <a:gd name="T8" fmla="*/ 714375 w 725488"/>
              <a:gd name="T9" fmla="*/ 695325 h 914400"/>
              <a:gd name="T10" fmla="*/ 685800 w 725488"/>
              <a:gd name="T11" fmla="*/ 914400 h 914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25488"/>
              <a:gd name="T19" fmla="*/ 0 h 914400"/>
              <a:gd name="T20" fmla="*/ 725488 w 725488"/>
              <a:gd name="T21" fmla="*/ 914400 h 914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25488" h="914400">
                <a:moveTo>
                  <a:pt x="0" y="0"/>
                </a:moveTo>
                <a:cubicBezTo>
                  <a:pt x="40481" y="22225"/>
                  <a:pt x="80963" y="44450"/>
                  <a:pt x="152400" y="95250"/>
                </a:cubicBezTo>
                <a:cubicBezTo>
                  <a:pt x="223837" y="146050"/>
                  <a:pt x="350838" y="239713"/>
                  <a:pt x="428625" y="304800"/>
                </a:cubicBezTo>
                <a:cubicBezTo>
                  <a:pt x="506412" y="369887"/>
                  <a:pt x="571500" y="420688"/>
                  <a:pt x="619125" y="485775"/>
                </a:cubicBezTo>
                <a:cubicBezTo>
                  <a:pt x="666750" y="550863"/>
                  <a:pt x="703262" y="623887"/>
                  <a:pt x="714375" y="695325"/>
                </a:cubicBezTo>
                <a:cubicBezTo>
                  <a:pt x="725488" y="766763"/>
                  <a:pt x="705644" y="840581"/>
                  <a:pt x="685800" y="914400"/>
                </a:cubicBezTo>
              </a:path>
            </a:pathLst>
          </a:custGeom>
          <a:noFill/>
          <a:ln w="5715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654184" y="2827337"/>
            <a:ext cx="1241425" cy="1350962"/>
          </a:xfrm>
          <a:prstGeom prst="rect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CBB0ED-2AFD-4D9C-B8C0-A08FD3C73BE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9104"/>
            <a:ext cx="7349580" cy="41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A1B31-9D1F-4639-A84D-FF079F5F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4492757"/>
            <a:ext cx="5922275" cy="2365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770F67-8B13-4BB3-88AA-E4F972DB9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2" y="196145"/>
            <a:ext cx="10515600" cy="681186"/>
          </a:xfrm>
        </p:spPr>
        <p:txBody>
          <a:bodyPr>
            <a:normAutofit/>
          </a:bodyPr>
          <a:lstStyle/>
          <a:p>
            <a:r>
              <a:rPr lang="en-AU" sz="3200" dirty="0"/>
              <a:t>Example: Edge detection through convolution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915C7C-86B0-43E7-ABF5-0565D2ABA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580" y="877331"/>
            <a:ext cx="3014390" cy="564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A1C58C-8A43-434D-AA5D-B1BBFF137DC5}"/>
              </a:ext>
            </a:extLst>
          </p:cNvPr>
          <p:cNvSpPr txBox="1"/>
          <p:nvPr/>
        </p:nvSpPr>
        <p:spPr>
          <a:xfrm>
            <a:off x="10363970" y="3743119"/>
            <a:ext cx="122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Vertical edges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314C0-0E07-4344-8A4A-32B0727DE623}"/>
              </a:ext>
            </a:extLst>
          </p:cNvPr>
          <p:cNvSpPr txBox="1"/>
          <p:nvPr/>
        </p:nvSpPr>
        <p:spPr>
          <a:xfrm>
            <a:off x="10363970" y="5675378"/>
            <a:ext cx="1470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Horizontal edges</a:t>
            </a:r>
          </a:p>
        </p:txBody>
      </p:sp>
    </p:spTree>
    <p:extLst>
      <p:ext uri="{BB962C8B-B14F-4D97-AF65-F5344CB8AC3E}">
        <p14:creationId xmlns:p14="http://schemas.microsoft.com/office/powerpoint/2010/main" val="329038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5219"/>
          </a:xfrm>
        </p:spPr>
        <p:txBody>
          <a:bodyPr>
            <a:normAutofit/>
          </a:bodyPr>
          <a:lstStyle/>
          <a:p>
            <a:r>
              <a:rPr lang="en-AU" sz="3600" dirty="0"/>
              <a:t>Fast convolution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740049"/>
          </a:xfrm>
        </p:spPr>
        <p:txBody>
          <a:bodyPr>
            <a:normAutofit/>
          </a:bodyPr>
          <a:lstStyle/>
          <a:p>
            <a:r>
              <a:rPr lang="en-AU" sz="2000" dirty="0"/>
              <a:t>Convolution can be done efficiently in the frequency domain through the use of Fast Fourier Transform.</a:t>
            </a:r>
          </a:p>
          <a:p>
            <a:r>
              <a:rPr lang="en-AU" sz="2000" dirty="0"/>
              <a:t>The Convolution Theorem (</a:t>
            </a:r>
            <a:r>
              <a:rPr lang="en-AU" sz="2000" dirty="0">
                <a:hlinkClick r:id="rId2"/>
              </a:rPr>
              <a:t>https://en.wikipedia.org/wiki/Convolution_theorem</a:t>
            </a:r>
            <a:r>
              <a:rPr lang="en-AU" sz="2000" dirty="0"/>
              <a:t>) stated that under suitable conditions the Fourier transform of a convolution is the pointwise product of the Fourier transforms, i.e. 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AU" sz="2000" dirty="0"/>
          </a:p>
          <a:p>
            <a:r>
              <a:rPr lang="en-AU" sz="2000" dirty="0"/>
              <a:t>In other words, we can perform a convolution by taking the Fourier transform of both functions, multiplying the results, and then performing an inverse Fourier transform</a:t>
            </a:r>
          </a:p>
          <a:p>
            <a:pPr lvl="1"/>
            <a:endParaRPr lang="en-AU" sz="2000" dirty="0"/>
          </a:p>
          <a:p>
            <a:r>
              <a:rPr lang="en-AU" sz="2000" dirty="0"/>
              <a:t>Convolution theorem is used extensively in audio signal analysis and image filtering operations.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490" y="2959355"/>
            <a:ext cx="2733675" cy="52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490" y="3587863"/>
            <a:ext cx="29813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686" y="0"/>
            <a:ext cx="8958489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Image neighborhoods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0376" y="1257300"/>
            <a:ext cx="8937625" cy="48006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Q: What happens if we reshuffle all pixels within the images?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/>
            <a:r>
              <a:rPr lang="en-US" dirty="0"/>
              <a:t>A:  Its histogram won’t change.                                          	Point-wise processing unaffected.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Need to measure properties relative to small </a:t>
            </a:r>
            <a:r>
              <a:rPr lang="en-US" i="1" dirty="0"/>
              <a:t>neighborhoods</a:t>
            </a:r>
            <a:r>
              <a:rPr lang="en-US" dirty="0"/>
              <a:t> of pixels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96059" y="2241030"/>
            <a:ext cx="8237095" cy="1491521"/>
            <a:chOff x="3021014" y="2317750"/>
            <a:chExt cx="6302374" cy="914400"/>
          </a:xfrm>
        </p:grpSpPr>
        <p:pic>
          <p:nvPicPr>
            <p:cNvPr id="9220" name="Picture 6" descr="zebrashuffle.jpg"/>
            <p:cNvPicPr>
              <a:picLocks noChangeAspect="1"/>
            </p:cNvPicPr>
            <p:nvPr/>
          </p:nvPicPr>
          <p:blipFill>
            <a:blip r:embed="rId3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4489450" y="2317750"/>
              <a:ext cx="1176338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" name="Picture 7" descr="pandaorig.jpg"/>
            <p:cNvPicPr>
              <a:picLocks noChangeAspect="1"/>
            </p:cNvPicPr>
            <p:nvPr/>
          </p:nvPicPr>
          <p:blipFill>
            <a:blip r:embed="rId4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6592888" y="2317750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2" name="Picture 8" descr="pandashuffle.jpg"/>
            <p:cNvPicPr>
              <a:picLocks noChangeAspect="1"/>
            </p:cNvPicPr>
            <p:nvPr/>
          </p:nvPicPr>
          <p:blipFill>
            <a:blip r:embed="rId5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8104188" y="2317750"/>
              <a:ext cx="12192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9" descr="zebraorig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21014" y="2317750"/>
              <a:ext cx="117633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6855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week: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Correlation and template matching</a:t>
            </a:r>
          </a:p>
        </p:txBody>
      </p:sp>
    </p:spTree>
    <p:extLst>
      <p:ext uri="{BB962C8B-B14F-4D97-AF65-F5344CB8AC3E}">
        <p14:creationId xmlns:p14="http://schemas.microsoft.com/office/powerpoint/2010/main" val="254931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1" y="221796"/>
            <a:ext cx="8229600" cy="750661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Image Filtering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1" y="972457"/>
            <a:ext cx="10218056" cy="4813754"/>
          </a:xfrm>
        </p:spPr>
        <p:txBody>
          <a:bodyPr>
            <a:normAutofit/>
          </a:bodyPr>
          <a:lstStyle/>
          <a:p>
            <a:r>
              <a:rPr lang="en-AU" sz="2400" b="1" dirty="0"/>
              <a:t>Filtering:</a:t>
            </a:r>
          </a:p>
          <a:p>
            <a:pPr lvl="1"/>
            <a:r>
              <a:rPr lang="en-AU" sz="2000" dirty="0"/>
              <a:t>Form a new image whose pixels are a combination of original pixel values</a:t>
            </a:r>
          </a:p>
          <a:p>
            <a:pPr lvl="1"/>
            <a:endParaRPr lang="en-AU" sz="2000" dirty="0"/>
          </a:p>
          <a:p>
            <a:pPr lvl="1"/>
            <a:endParaRPr lang="en-AU" sz="2000" dirty="0"/>
          </a:p>
          <a:p>
            <a:r>
              <a:rPr lang="en-AU" sz="2400" b="1" dirty="0"/>
              <a:t>Goals:</a:t>
            </a:r>
          </a:p>
          <a:p>
            <a:pPr lvl="1"/>
            <a:r>
              <a:rPr lang="en-AU" sz="2000" dirty="0"/>
              <a:t>Extract useful information from the images</a:t>
            </a:r>
          </a:p>
          <a:p>
            <a:pPr lvl="2"/>
            <a:r>
              <a:rPr lang="en-AU" dirty="0"/>
              <a:t>Features (edges, corners, blobs…)</a:t>
            </a:r>
          </a:p>
          <a:p>
            <a:pPr lvl="1"/>
            <a:r>
              <a:rPr lang="en-AU" sz="2000" dirty="0"/>
              <a:t>Modify or enhance image properties</a:t>
            </a:r>
          </a:p>
          <a:p>
            <a:pPr lvl="2"/>
            <a:r>
              <a:rPr lang="en-US" dirty="0"/>
              <a:t>de­‐noising; super-­resolution; in-­painting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396" y="4397695"/>
            <a:ext cx="4393220" cy="2076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0" y="4390570"/>
            <a:ext cx="3598945" cy="207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951" y="4383446"/>
            <a:ext cx="3275559" cy="2090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309" y="1795535"/>
            <a:ext cx="3176522" cy="46143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116286" y="1926769"/>
            <a:ext cx="217714" cy="159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681" y="1723118"/>
            <a:ext cx="2053711" cy="51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7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88761"/>
          </a:xfrm>
        </p:spPr>
        <p:txBody>
          <a:bodyPr>
            <a:normAutofit/>
          </a:bodyPr>
          <a:lstStyle/>
          <a:p>
            <a:r>
              <a:rPr lang="en-AU" sz="3600" dirty="0"/>
              <a:t>Filter example #1: Moving Average</a:t>
            </a:r>
            <a:endParaRPr lang="en-US" sz="3600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3867" y="1371601"/>
            <a:ext cx="8229600" cy="4525963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000" dirty="0"/>
              <a:t>Let’s replace each pixel with an average of all the values in its neighborhood</a:t>
            </a:r>
          </a:p>
          <a:p>
            <a:pPr lvl="1">
              <a:buFontTx/>
              <a:buChar char="•"/>
            </a:pPr>
            <a:r>
              <a:rPr lang="en-US" sz="2000" dirty="0" err="1"/>
              <a:t>Eg</a:t>
            </a:r>
            <a:r>
              <a:rPr lang="en-US" sz="2000" dirty="0"/>
              <a:t>. Neighborhood of +/- 2 pixels</a:t>
            </a:r>
          </a:p>
          <a:p>
            <a:pPr>
              <a:buFontTx/>
              <a:buChar char="•"/>
            </a:pPr>
            <a:r>
              <a:rPr lang="en-US" sz="2000" dirty="0"/>
              <a:t>Moving average in 1D:</a:t>
            </a:r>
          </a:p>
        </p:txBody>
      </p:sp>
      <p:pic>
        <p:nvPicPr>
          <p:cNvPr id="22532" name="Picture 4" descr="smoothing-d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1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3" name="Picture 5" descr="smoothing-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1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4" name="Picture 6" descr="smoothing-d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1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5" name="Picture 7" descr="smoothing-d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38601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6" name="Picture 8" descr="smoothing-d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38601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8686801" y="6553201"/>
            <a:ext cx="17226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183492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Moving Average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add weights to our moving average</a:t>
            </a:r>
          </a:p>
          <a:p>
            <a:r>
              <a:rPr lang="en-US" i="1"/>
              <a:t>Weights </a:t>
            </a:r>
            <a:r>
              <a:rPr lang="en-US"/>
              <a:t> [1, 1, 1, 1, 1]  / 5 </a:t>
            </a:r>
          </a:p>
        </p:txBody>
      </p:sp>
      <p:pic>
        <p:nvPicPr>
          <p:cNvPr id="23556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1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8686801" y="6553201"/>
            <a:ext cx="17226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268172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Moving Average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Non-uniform weights [1, 4, 6, 4, 1] / 16</a:t>
            </a:r>
          </a:p>
        </p:txBody>
      </p:sp>
      <p:pic>
        <p:nvPicPr>
          <p:cNvPr id="24580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5426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1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8686801" y="6553201"/>
            <a:ext cx="17226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84888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In 2D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143" y="1502229"/>
            <a:ext cx="10515600" cy="4674733"/>
          </a:xfrm>
        </p:spPr>
        <p:txBody>
          <a:bodyPr>
            <a:normAutofit/>
          </a:bodyPr>
          <a:lstStyle/>
          <a:p>
            <a:r>
              <a:rPr lang="en-AU" sz="2400" dirty="0"/>
              <a:t>2D moving average over a 3 × 3 window of neighbourhood</a:t>
            </a:r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r>
              <a:rPr lang="en-AU" sz="2400" dirty="0"/>
              <a:t>A convolution operation:</a:t>
            </a:r>
          </a:p>
          <a:p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Replaces each pixel with an average of its </a:t>
            </a:r>
            <a:r>
              <a:rPr lang="en-AU" sz="2400" dirty="0" err="1"/>
              <a:t>neighborhood</a:t>
            </a:r>
            <a:r>
              <a:rPr lang="en-AU" sz="2400" dirty="0"/>
              <a:t>.</a:t>
            </a:r>
          </a:p>
          <a:p>
            <a:pPr lvl="1"/>
            <a:r>
              <a:rPr lang="en-AU" sz="2000" dirty="0"/>
              <a:t>Achieve smoothing effect (remove sharp features)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63467" y="2025715"/>
            <a:ext cx="3782592" cy="1696597"/>
            <a:chOff x="1863467" y="2025715"/>
            <a:chExt cx="3782592" cy="16965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3467" y="2025715"/>
              <a:ext cx="3180247" cy="83079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3499" y="2791364"/>
              <a:ext cx="2872560" cy="930948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335" y="4220838"/>
            <a:ext cx="4416426" cy="638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070" y="2150135"/>
            <a:ext cx="2055451" cy="20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16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8944</TotalTime>
  <Words>2155</Words>
  <Application>Microsoft Office PowerPoint</Application>
  <PresentationFormat>Widescreen</PresentationFormat>
  <Paragraphs>1365</Paragraphs>
  <Slides>40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Monotype Sorts</vt:lpstr>
      <vt:lpstr>Myriad Roman</vt:lpstr>
      <vt:lpstr>Arial</vt:lpstr>
      <vt:lpstr>Calibri</vt:lpstr>
      <vt:lpstr>Calibri Light</vt:lpstr>
      <vt:lpstr>Tahoma</vt:lpstr>
      <vt:lpstr>Times</vt:lpstr>
      <vt:lpstr>Times New Roman</vt:lpstr>
      <vt:lpstr>Office Theme</vt:lpstr>
      <vt:lpstr>Equation</vt:lpstr>
      <vt:lpstr>Photo Editor Photo</vt:lpstr>
      <vt:lpstr>2812ICT Perceptual Computing</vt:lpstr>
      <vt:lpstr>Outline</vt:lpstr>
      <vt:lpstr>Images as Discrete Functions</vt:lpstr>
      <vt:lpstr>Image neighborhoods</vt:lpstr>
      <vt:lpstr>Image Filtering</vt:lpstr>
      <vt:lpstr>Filter example #1: Moving Average</vt:lpstr>
      <vt:lpstr>Weighted Moving Average</vt:lpstr>
      <vt:lpstr>Weighted Moving Average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Gaussian filter</vt:lpstr>
      <vt:lpstr>Gaussian filters</vt:lpstr>
      <vt:lpstr>Gaussian filters</vt:lpstr>
      <vt:lpstr>Smoothing with a Gaussian</vt:lpstr>
      <vt:lpstr>Boundary issues</vt:lpstr>
      <vt:lpstr>Convolution</vt:lpstr>
      <vt:lpstr>Convolution in operation</vt:lpstr>
      <vt:lpstr>Convolution in operation</vt:lpstr>
      <vt:lpstr>Shift invariant linear system</vt:lpstr>
      <vt:lpstr>Properties of convolution</vt:lpstr>
      <vt:lpstr>Separability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Filters for features</vt:lpstr>
      <vt:lpstr>Example: Edge detection through convolution</vt:lpstr>
      <vt:lpstr>Fast convolution (optional)</vt:lpstr>
      <vt:lpstr>Next week:</vt:lpstr>
    </vt:vector>
  </TitlesOfParts>
  <Company>Griffith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2802ICT Intelligent Systems</dc:title>
  <dc:creator>Alan Wee-Chung Liew</dc:creator>
  <cp:lastModifiedBy>Alan</cp:lastModifiedBy>
  <cp:revision>170</cp:revision>
  <dcterms:created xsi:type="dcterms:W3CDTF">2017-02-25T10:47:53Z</dcterms:created>
  <dcterms:modified xsi:type="dcterms:W3CDTF">2021-07-28T08:33:22Z</dcterms:modified>
</cp:coreProperties>
</file>